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7" r:id="rId2"/>
    <p:sldId id="259" r:id="rId3"/>
    <p:sldId id="260" r:id="rId4"/>
    <p:sldId id="263" r:id="rId5"/>
    <p:sldId id="264" r:id="rId6"/>
    <p:sldId id="265" r:id="rId7"/>
    <p:sldId id="267" r:id="rId8"/>
    <p:sldId id="268"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9C8146-81E2-4DB8-B441-D2F882C324D0}" type="datetimeFigureOut">
              <a:rPr lang="en-IN" smtClean="0"/>
              <a:t>18-07-2022</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0E0221D4-C7EF-470F-8795-A1A82E954DA9}"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35416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C8146-81E2-4DB8-B441-D2F882C324D0}"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0221D4-C7EF-470F-8795-A1A82E954DA9}"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48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9C8146-81E2-4DB8-B441-D2F882C324D0}"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0221D4-C7EF-470F-8795-A1A82E954DA9}"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25542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9C8146-81E2-4DB8-B441-D2F882C324D0}"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0221D4-C7EF-470F-8795-A1A82E954DA9}"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4868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9C8146-81E2-4DB8-B441-D2F882C324D0}" type="datetimeFigureOut">
              <a:rPr lang="en-IN" smtClean="0"/>
              <a:t>18-07-2022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E0221D4-C7EF-470F-8795-A1A82E954DA9}"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2987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9C8146-81E2-4DB8-B441-D2F882C324D0}" type="datetimeFigureOut">
              <a:rPr lang="en-IN" smtClean="0"/>
              <a:t>18-07-2022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E0221D4-C7EF-470F-8795-A1A82E954DA9}"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63758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C8146-81E2-4DB8-B441-D2F882C324D0}" type="datetimeFigureOut">
              <a:rPr lang="en-IN" smtClean="0"/>
              <a:t>18-07-2022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E0221D4-C7EF-470F-8795-A1A82E954DA9}" type="slidenum">
              <a:rPr lang="en-IN" smtClean="0"/>
              <a:t>‹#›</a:t>
            </a:fld>
            <a:endParaRPr lang="en-IN"/>
          </a:p>
        </p:txBody>
      </p:sp>
    </p:spTree>
    <p:extLst>
      <p:ext uri="{BB962C8B-B14F-4D97-AF65-F5344CB8AC3E}">
        <p14:creationId xmlns:p14="http://schemas.microsoft.com/office/powerpoint/2010/main" val="294291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9C8146-81E2-4DB8-B441-D2F882C324D0}" type="datetimeFigureOut">
              <a:rPr lang="en-IN" smtClean="0"/>
              <a:t>18-07-2022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0221D4-C7EF-470F-8795-A1A82E954DA9}"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0050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39C8146-81E2-4DB8-B441-D2F882C324D0}" type="datetimeFigureOut">
              <a:rPr lang="en-IN" smtClean="0"/>
              <a:t>18-07-2022</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0E0221D4-C7EF-470F-8795-A1A82E954DA9}"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66205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C8146-81E2-4DB8-B441-D2F882C324D0}"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0221D4-C7EF-470F-8795-A1A82E954DA9}"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84556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C8146-81E2-4DB8-B441-D2F882C324D0}" type="datetimeFigureOut">
              <a:rPr lang="en-IN" smtClean="0"/>
              <a:t>18-07-2022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0221D4-C7EF-470F-8795-A1A82E954DA9}"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67405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39C8146-81E2-4DB8-B441-D2F882C324D0}" type="datetimeFigureOut">
              <a:rPr lang="en-IN" smtClean="0"/>
              <a:t>18-07-2022</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E0221D4-C7EF-470F-8795-A1A82E954DA9}"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93182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46D672-515E-493F-B824-A3E5BC84FB0D}"/>
              </a:ext>
            </a:extLst>
          </p:cNvPr>
          <p:cNvSpPr txBox="1"/>
          <p:nvPr/>
        </p:nvSpPr>
        <p:spPr>
          <a:xfrm>
            <a:off x="529389" y="1191125"/>
            <a:ext cx="8618127" cy="2954655"/>
          </a:xfrm>
          <a:prstGeom prst="rect">
            <a:avLst/>
          </a:prstGeom>
          <a:noFill/>
        </p:spPr>
        <p:txBody>
          <a:bodyPr wrap="square">
            <a:spAutoFit/>
          </a:bodyPr>
          <a:lstStyle/>
          <a:p>
            <a:pPr marL="2114550" lvl="4" indent="-285750">
              <a:buFont typeface="Arial" panose="020B0604020202020204" pitchFamily="34" charset="0"/>
              <a:buChar char="•"/>
            </a:pPr>
            <a:r>
              <a:rPr lang="en-US" sz="2400" i="0" u="sng" dirty="0">
                <a:solidFill>
                  <a:srgbClr val="273355"/>
                </a:solidFill>
                <a:effectLst>
                  <a:outerShdw blurRad="38100" dist="38100" dir="2700000" algn="tl">
                    <a:srgbClr val="000000">
                      <a:alpha val="43137"/>
                    </a:srgbClr>
                  </a:outerShdw>
                </a:effectLst>
                <a:latin typeface="Raleway" panose="020B0604020202020204" pitchFamily="2" charset="0"/>
              </a:rPr>
              <a:t> Remote Sensing and Its Applications</a:t>
            </a:r>
          </a:p>
          <a:p>
            <a:pPr marL="285750" indent="-285750">
              <a:buFont typeface="Arial" panose="020B0604020202020204" pitchFamily="34" charset="0"/>
              <a:buChar char="•"/>
            </a:pPr>
            <a:endParaRPr lang="en-US" i="0" u="sng" dirty="0">
              <a:solidFill>
                <a:srgbClr val="273355"/>
              </a:solidFill>
              <a:effectLst>
                <a:outerShdw blurRad="38100" dist="38100" dir="2700000" algn="tl">
                  <a:srgbClr val="000000">
                    <a:alpha val="43137"/>
                  </a:srgbClr>
                </a:outerShdw>
              </a:effectLst>
              <a:latin typeface="Raleway" panose="020B0604020202020204" pitchFamily="2" charset="0"/>
            </a:endParaRPr>
          </a:p>
          <a:p>
            <a:pPr marL="285750" indent="-285750" algn="l">
              <a:buFont typeface="Arial" panose="020B0604020202020204" pitchFamily="34" charset="0"/>
              <a:buChar char="•"/>
            </a:pPr>
            <a:r>
              <a:rPr lang="en-US" i="0" u="sng" dirty="0">
                <a:solidFill>
                  <a:srgbClr val="0B0B0B"/>
                </a:solidFill>
                <a:effectLst>
                  <a:outerShdw blurRad="38100" dist="38100" dir="2700000" algn="tl">
                    <a:srgbClr val="000000">
                      <a:alpha val="43137"/>
                    </a:srgbClr>
                  </a:outerShdw>
                </a:effectLst>
                <a:latin typeface="Raleway" panose="020B0604020202020204" pitchFamily="2" charset="0"/>
              </a:rPr>
              <a:t>Remote that means something which is not exactly in contact or physical contact, Sensing means getting information, data something like temperature, pressure, photograph, etc.</a:t>
            </a:r>
          </a:p>
          <a:p>
            <a:pPr marL="285750" indent="-285750" algn="l">
              <a:buFont typeface="Arial" panose="020B0604020202020204" pitchFamily="34" charset="0"/>
              <a:buChar char="•"/>
            </a:pPr>
            <a:endParaRPr lang="en-US" i="0" u="sng" dirty="0">
              <a:solidFill>
                <a:srgbClr val="0B0B0B"/>
              </a:solidFill>
              <a:effectLst>
                <a:outerShdw blurRad="38100" dist="38100" dir="2700000" algn="tl">
                  <a:srgbClr val="000000">
                    <a:alpha val="43137"/>
                  </a:srgbClr>
                </a:outerShdw>
              </a:effectLst>
              <a:latin typeface="Raleway" panose="020B0604020202020204" pitchFamily="2" charset="0"/>
            </a:endParaRPr>
          </a:p>
          <a:p>
            <a:pPr marL="285750" indent="-285750" algn="l">
              <a:buFont typeface="Arial" panose="020B0604020202020204" pitchFamily="34" charset="0"/>
              <a:buChar char="•"/>
            </a:pPr>
            <a:r>
              <a:rPr lang="en-US" i="0" u="sng" dirty="0">
                <a:solidFill>
                  <a:srgbClr val="0B0B0B"/>
                </a:solidFill>
                <a:effectLst>
                  <a:outerShdw blurRad="38100" dist="38100" dir="2700000" algn="tl">
                    <a:srgbClr val="000000">
                      <a:alpha val="43137"/>
                    </a:srgbClr>
                  </a:outerShdw>
                </a:effectLst>
                <a:latin typeface="Raleway" panose="020B0604020202020204" pitchFamily="2" charset="0"/>
              </a:rPr>
              <a:t>Remote sensing is the process of acquiring information, detecting, analyzing, monitoring the physical characteristics of an area by recording it is reflected and emitted radiation energy without having any physical contact with the object under study. This is done by capturing the reflected radiation/energy.</a:t>
            </a:r>
          </a:p>
        </p:txBody>
      </p:sp>
    </p:spTree>
    <p:extLst>
      <p:ext uri="{BB962C8B-B14F-4D97-AF65-F5344CB8AC3E}">
        <p14:creationId xmlns:p14="http://schemas.microsoft.com/office/powerpoint/2010/main" val="1979114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930E48-2141-E572-5015-06952B20E22F}"/>
              </a:ext>
            </a:extLst>
          </p:cNvPr>
          <p:cNvSpPr txBox="1"/>
          <p:nvPr/>
        </p:nvSpPr>
        <p:spPr>
          <a:xfrm>
            <a:off x="986589" y="576774"/>
            <a:ext cx="8160927" cy="3970318"/>
          </a:xfrm>
          <a:prstGeom prst="rect">
            <a:avLst/>
          </a:prstGeom>
          <a:noFill/>
        </p:spPr>
        <p:txBody>
          <a:bodyPr wrap="square">
            <a:spAutoFit/>
          </a:bodyPr>
          <a:lstStyle/>
          <a:p>
            <a:pPr algn="l"/>
            <a:r>
              <a:rPr lang="en-US" b="1" i="0" dirty="0">
                <a:solidFill>
                  <a:srgbClr val="3E474C"/>
                </a:solidFill>
                <a:effectLst/>
                <a:latin typeface="Raleway" pitchFamily="2" charset="0"/>
              </a:rPr>
              <a:t>Remote Sensing Major Applications Areas</a:t>
            </a:r>
          </a:p>
          <a:p>
            <a:pPr algn="l"/>
            <a:r>
              <a:rPr lang="en-US" b="1" i="0" dirty="0">
                <a:solidFill>
                  <a:srgbClr val="0B0B0B"/>
                </a:solidFill>
                <a:effectLst/>
                <a:latin typeface="Raleway" pitchFamily="2" charset="0"/>
              </a:rPr>
              <a:t>Satellites play a huge role in the development of many technologies like world mapping, GPS, City planning, etc. Remote Sensing is one of the many innovations that were possible, thanks to the satellites roaming around the earth</a:t>
            </a:r>
          </a:p>
          <a:p>
            <a:pPr algn="l"/>
            <a:endParaRPr lang="en-US" b="1" i="0" dirty="0">
              <a:solidFill>
                <a:srgbClr val="0B0B0B"/>
              </a:solidFill>
              <a:effectLst/>
              <a:latin typeface="Raleway" pitchFamily="2" charset="0"/>
            </a:endParaRPr>
          </a:p>
          <a:p>
            <a:pPr algn="l"/>
            <a:r>
              <a:rPr lang="en-US" b="1" i="0" dirty="0">
                <a:solidFill>
                  <a:srgbClr val="0B0B0B"/>
                </a:solidFill>
                <a:effectLst/>
                <a:latin typeface="Raleway" pitchFamily="2" charset="0"/>
              </a:rPr>
              <a:t>Following are some major fields in what can remote sensing be used for</a:t>
            </a:r>
          </a:p>
          <a:p>
            <a:pPr algn="l">
              <a:buFont typeface="Arial" panose="020B0604020202020204" pitchFamily="34" charset="0"/>
              <a:buChar char="•"/>
            </a:pPr>
            <a:r>
              <a:rPr lang="en-US" b="1" i="0" dirty="0">
                <a:solidFill>
                  <a:srgbClr val="0B0B0B"/>
                </a:solidFill>
                <a:effectLst/>
                <a:latin typeface="Raleway" pitchFamily="2" charset="0"/>
              </a:rPr>
              <a:t>Weather</a:t>
            </a:r>
          </a:p>
          <a:p>
            <a:pPr algn="l">
              <a:buFont typeface="Arial" panose="020B0604020202020204" pitchFamily="34" charset="0"/>
              <a:buChar char="•"/>
            </a:pPr>
            <a:r>
              <a:rPr lang="en-US" b="1" i="0" dirty="0">
                <a:solidFill>
                  <a:srgbClr val="0B0B0B"/>
                </a:solidFill>
                <a:effectLst/>
                <a:latin typeface="Raleway" pitchFamily="2" charset="0"/>
              </a:rPr>
              <a:t>Forestry</a:t>
            </a:r>
          </a:p>
          <a:p>
            <a:pPr algn="l">
              <a:buFont typeface="Arial" panose="020B0604020202020204" pitchFamily="34" charset="0"/>
              <a:buChar char="•"/>
            </a:pPr>
            <a:r>
              <a:rPr lang="en-US" b="1" i="0" dirty="0">
                <a:solidFill>
                  <a:srgbClr val="0B0B0B"/>
                </a:solidFill>
                <a:effectLst/>
                <a:latin typeface="Raleway" pitchFamily="2" charset="0"/>
              </a:rPr>
              <a:t>Agriculture</a:t>
            </a:r>
          </a:p>
          <a:p>
            <a:pPr algn="l">
              <a:buFont typeface="Arial" panose="020B0604020202020204" pitchFamily="34" charset="0"/>
              <a:buChar char="•"/>
            </a:pPr>
            <a:r>
              <a:rPr lang="en-US" b="1" i="0" dirty="0">
                <a:solidFill>
                  <a:srgbClr val="0B0B0B"/>
                </a:solidFill>
                <a:effectLst/>
                <a:latin typeface="Raleway" pitchFamily="2" charset="0"/>
              </a:rPr>
              <a:t>Surface changes</a:t>
            </a:r>
          </a:p>
          <a:p>
            <a:pPr algn="l">
              <a:buFont typeface="Arial" panose="020B0604020202020204" pitchFamily="34" charset="0"/>
              <a:buChar char="•"/>
            </a:pPr>
            <a:r>
              <a:rPr lang="en-US" b="1" i="0" dirty="0">
                <a:solidFill>
                  <a:srgbClr val="0B0B0B"/>
                </a:solidFill>
                <a:effectLst/>
                <a:latin typeface="Raleway" pitchFamily="2" charset="0"/>
              </a:rPr>
              <a:t>Biodiversity</a:t>
            </a:r>
          </a:p>
          <a:p>
            <a:pPr algn="l"/>
            <a:r>
              <a:rPr lang="en-US" b="1" i="0" dirty="0">
                <a:solidFill>
                  <a:srgbClr val="0B0B0B"/>
                </a:solidFill>
                <a:effectLst/>
                <a:latin typeface="Raleway" pitchFamily="2" charset="0"/>
              </a:rPr>
              <a:t>And many more (the number is damn high, can’t list out all, these are the main fields in which it is mostly used)</a:t>
            </a:r>
          </a:p>
        </p:txBody>
      </p:sp>
    </p:spTree>
    <p:extLst>
      <p:ext uri="{BB962C8B-B14F-4D97-AF65-F5344CB8AC3E}">
        <p14:creationId xmlns:p14="http://schemas.microsoft.com/office/powerpoint/2010/main" val="3876343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020DE1-9FDF-42E4-5426-DEC87A5B1A33}"/>
              </a:ext>
            </a:extLst>
          </p:cNvPr>
          <p:cNvSpPr txBox="1"/>
          <p:nvPr/>
        </p:nvSpPr>
        <p:spPr>
          <a:xfrm>
            <a:off x="140677" y="112542"/>
            <a:ext cx="11662117" cy="5355312"/>
          </a:xfrm>
          <a:prstGeom prst="rect">
            <a:avLst/>
          </a:prstGeom>
          <a:noFill/>
        </p:spPr>
        <p:txBody>
          <a:bodyPr wrap="square">
            <a:spAutoFit/>
          </a:bodyPr>
          <a:lstStyle/>
          <a:p>
            <a:pPr algn="l"/>
            <a:r>
              <a:rPr lang="en-US" b="1" i="0" dirty="0">
                <a:solidFill>
                  <a:srgbClr val="3E474C"/>
                </a:solidFill>
                <a:effectLst/>
                <a:latin typeface="Raleway" pitchFamily="2" charset="0"/>
              </a:rPr>
              <a:t>The primary application of remote sensing?</a:t>
            </a:r>
          </a:p>
          <a:p>
            <a:pPr algn="l"/>
            <a:endParaRPr lang="en-US" b="0" i="0" dirty="0">
              <a:solidFill>
                <a:srgbClr val="3E474C"/>
              </a:solidFill>
              <a:effectLst/>
              <a:latin typeface="Raleway" pitchFamily="2" charset="0"/>
            </a:endParaRPr>
          </a:p>
          <a:p>
            <a:pPr algn="l">
              <a:buFont typeface="+mj-lt"/>
              <a:buAutoNum type="arabicPeriod"/>
            </a:pPr>
            <a:r>
              <a:rPr lang="en-US" b="1" i="0" dirty="0">
                <a:solidFill>
                  <a:srgbClr val="0B0B0B"/>
                </a:solidFill>
                <a:effectLst/>
                <a:latin typeface="inherit"/>
              </a:rPr>
              <a:t>Analyzing the condition of rural roads</a:t>
            </a:r>
            <a:br>
              <a:rPr lang="en-US" b="1" i="0" dirty="0">
                <a:solidFill>
                  <a:srgbClr val="0B0B0B"/>
                </a:solidFill>
                <a:effectLst/>
                <a:latin typeface="inherit"/>
              </a:rPr>
            </a:br>
            <a:endParaRPr lang="en-US" b="0" i="0" dirty="0">
              <a:solidFill>
                <a:srgbClr val="0B0B0B"/>
              </a:solidFill>
              <a:effectLst/>
              <a:latin typeface="inherit"/>
            </a:endParaRPr>
          </a:p>
          <a:p>
            <a:pPr algn="l">
              <a:buFont typeface="+mj-lt"/>
              <a:buAutoNum type="arabicPeriod"/>
            </a:pPr>
            <a:endParaRPr lang="en-US" b="0" i="0" dirty="0">
              <a:solidFill>
                <a:srgbClr val="0B0B0B"/>
              </a:solidFill>
              <a:effectLst/>
              <a:latin typeface="Raleway" pitchFamily="2" charset="0"/>
            </a:endParaRPr>
          </a:p>
          <a:p>
            <a:pPr algn="l">
              <a:buFont typeface="+mj-lt"/>
              <a:buAutoNum type="arabicPeriod"/>
            </a:pPr>
            <a:r>
              <a:rPr lang="en-US" b="1" i="0" dirty="0">
                <a:solidFill>
                  <a:srgbClr val="0B0B0B"/>
                </a:solidFill>
                <a:effectLst/>
                <a:latin typeface="inherit"/>
              </a:rPr>
              <a:t>Creating a base map for visual reference</a:t>
            </a:r>
            <a:br>
              <a:rPr lang="en-US" b="1" i="0" dirty="0">
                <a:solidFill>
                  <a:srgbClr val="0B0B0B"/>
                </a:solidFill>
                <a:effectLst/>
                <a:latin typeface="inherit"/>
              </a:rPr>
            </a:br>
            <a:endParaRPr lang="en-US" b="0" i="0" dirty="0">
              <a:solidFill>
                <a:srgbClr val="0B0B0B"/>
              </a:solidFill>
              <a:effectLst/>
              <a:latin typeface="inherit"/>
            </a:endParaRPr>
          </a:p>
          <a:p>
            <a:pPr algn="l">
              <a:buFont typeface="+mj-lt"/>
              <a:buAutoNum type="arabicPeriod"/>
            </a:pPr>
            <a:r>
              <a:rPr lang="en-US" b="1" i="0" dirty="0">
                <a:solidFill>
                  <a:srgbClr val="0B0B0B"/>
                </a:solidFill>
                <a:effectLst/>
                <a:latin typeface="Raleway" pitchFamily="2" charset="0"/>
              </a:rPr>
              <a:t>Nowadays many modern mapping technologies are based on Remote Sensing including Google maps, open street maps, Bing maps, NASA’s Globe view, etc.</a:t>
            </a:r>
            <a:br>
              <a:rPr lang="en-US" b="1" i="0" dirty="0">
                <a:solidFill>
                  <a:srgbClr val="0B0B0B"/>
                </a:solidFill>
                <a:effectLst/>
                <a:latin typeface="inherit"/>
              </a:rPr>
            </a:br>
            <a:endParaRPr lang="en-US" b="0" i="0" dirty="0">
              <a:solidFill>
                <a:srgbClr val="0B0B0B"/>
              </a:solidFill>
              <a:effectLst/>
              <a:latin typeface="inherit"/>
            </a:endParaRPr>
          </a:p>
          <a:p>
            <a:pPr algn="l">
              <a:buFont typeface="+mj-lt"/>
              <a:buAutoNum type="arabicPeriod"/>
            </a:pPr>
            <a:r>
              <a:rPr lang="en-US" b="1" i="0" dirty="0">
                <a:solidFill>
                  <a:srgbClr val="0B0B0B"/>
                </a:solidFill>
                <a:effectLst/>
                <a:latin typeface="inherit"/>
              </a:rPr>
              <a:t>Collecting earth’s pictures from space</a:t>
            </a:r>
            <a:br>
              <a:rPr lang="en-US" b="1" i="0" dirty="0">
                <a:solidFill>
                  <a:srgbClr val="0B0B0B"/>
                </a:solidFill>
                <a:effectLst/>
                <a:latin typeface="inherit"/>
              </a:rPr>
            </a:br>
            <a:endParaRPr lang="en-US" b="0" i="0" dirty="0">
              <a:solidFill>
                <a:srgbClr val="0B0B0B"/>
              </a:solidFill>
              <a:effectLst/>
              <a:latin typeface="inherit"/>
            </a:endParaRPr>
          </a:p>
          <a:p>
            <a:pPr algn="l">
              <a:buFont typeface="+mj-lt"/>
              <a:buAutoNum type="arabicPeriod"/>
            </a:pPr>
            <a:r>
              <a:rPr lang="en-US" b="1" i="1" dirty="0">
                <a:solidFill>
                  <a:srgbClr val="0B0B0B"/>
                </a:solidFill>
                <a:effectLst/>
                <a:latin typeface="Raleway" pitchFamily="2" charset="0"/>
              </a:rPr>
              <a:t>Many space organization has a collection containing images of earth. Interesting patterns of earth’s geometry including atmosphere, oceans, land, </a:t>
            </a:r>
            <a:r>
              <a:rPr lang="en-US" b="1" i="1" dirty="0" err="1">
                <a:solidFill>
                  <a:srgbClr val="0B0B0B"/>
                </a:solidFill>
                <a:effectLst/>
                <a:latin typeface="Raleway" pitchFamily="2" charset="0"/>
              </a:rPr>
              <a:t>etc</a:t>
            </a:r>
            <a:r>
              <a:rPr lang="en-US" b="1" i="1" dirty="0">
                <a:solidFill>
                  <a:srgbClr val="0B0B0B"/>
                </a:solidFill>
                <a:effectLst/>
                <a:latin typeface="Raleway" pitchFamily="2" charset="0"/>
              </a:rPr>
              <a:t> can be seen in it. EO-1, Terra, and Landsat are used to collect this data.</a:t>
            </a:r>
          </a:p>
          <a:p>
            <a:pPr algn="l">
              <a:buFont typeface="+mj-lt"/>
              <a:buAutoNum type="arabicPeriod"/>
            </a:pPr>
            <a:endParaRPr lang="en-US" b="1" i="1" dirty="0">
              <a:solidFill>
                <a:srgbClr val="0B0B0B"/>
              </a:solidFill>
              <a:effectLst/>
              <a:latin typeface="Raleway" pitchFamily="2" charset="0"/>
            </a:endParaRPr>
          </a:p>
          <a:p>
            <a:pPr algn="l">
              <a:buFont typeface="+mj-lt"/>
              <a:buAutoNum type="arabicPeriod"/>
            </a:pPr>
            <a:r>
              <a:rPr lang="en-US" b="1" i="0" dirty="0">
                <a:solidFill>
                  <a:srgbClr val="0B0B0B"/>
                </a:solidFill>
                <a:effectLst/>
                <a:latin typeface="inherit"/>
              </a:rPr>
              <a:t>Controlling forest fires</a:t>
            </a:r>
            <a:br>
              <a:rPr lang="en-US" b="1" i="0" dirty="0">
                <a:solidFill>
                  <a:srgbClr val="0B0B0B"/>
                </a:solidFill>
                <a:effectLst/>
                <a:latin typeface="inherit"/>
              </a:rPr>
            </a:br>
            <a:endParaRPr lang="en-US" b="1" i="0" dirty="0">
              <a:solidFill>
                <a:srgbClr val="0B0B0B"/>
              </a:solidFill>
              <a:effectLst/>
              <a:latin typeface="inherit"/>
            </a:endParaRPr>
          </a:p>
          <a:p>
            <a:pPr algn="l">
              <a:buFont typeface="+mj-lt"/>
              <a:buAutoNum type="arabicPeriod"/>
            </a:pPr>
            <a:endParaRPr lang="en-US" b="0" i="0" dirty="0">
              <a:solidFill>
                <a:srgbClr val="0B0B0B"/>
              </a:solidFill>
              <a:effectLst/>
              <a:latin typeface="inherit"/>
            </a:endParaRPr>
          </a:p>
        </p:txBody>
      </p:sp>
    </p:spTree>
    <p:extLst>
      <p:ext uri="{BB962C8B-B14F-4D97-AF65-F5344CB8AC3E}">
        <p14:creationId xmlns:p14="http://schemas.microsoft.com/office/powerpoint/2010/main" val="3013336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18D8FA-7897-F268-D3BC-C4DF67D01C37}"/>
              </a:ext>
            </a:extLst>
          </p:cNvPr>
          <p:cNvSpPr txBox="1"/>
          <p:nvPr/>
        </p:nvSpPr>
        <p:spPr>
          <a:xfrm>
            <a:off x="829994" y="520505"/>
            <a:ext cx="8317522" cy="3970318"/>
          </a:xfrm>
          <a:prstGeom prst="rect">
            <a:avLst/>
          </a:prstGeom>
          <a:noFill/>
        </p:spPr>
        <p:txBody>
          <a:bodyPr wrap="square">
            <a:spAutoFit/>
          </a:bodyPr>
          <a:lstStyle/>
          <a:p>
            <a:pPr algn="l"/>
            <a:r>
              <a:rPr lang="en-US" b="1" dirty="0">
                <a:solidFill>
                  <a:srgbClr val="0B0B0B"/>
                </a:solidFill>
                <a:latin typeface="inherit"/>
              </a:rPr>
              <a:t>7</a:t>
            </a:r>
            <a:r>
              <a:rPr lang="en-US" sz="2000" b="1" dirty="0">
                <a:solidFill>
                  <a:srgbClr val="0B0B0B"/>
                </a:solidFill>
                <a:latin typeface="inherit"/>
              </a:rPr>
              <a:t>.Es</a:t>
            </a:r>
            <a:r>
              <a:rPr lang="en-US" sz="2000" b="1" i="0" dirty="0">
                <a:solidFill>
                  <a:srgbClr val="0B0B0B"/>
                </a:solidFill>
                <a:effectLst/>
                <a:latin typeface="inherit"/>
              </a:rPr>
              <a:t>timating forest supplies</a:t>
            </a:r>
            <a:br>
              <a:rPr lang="en-US" b="1" i="0" dirty="0">
                <a:solidFill>
                  <a:srgbClr val="0B0B0B"/>
                </a:solidFill>
                <a:effectLst/>
                <a:latin typeface="inherit"/>
              </a:rPr>
            </a:br>
            <a:endParaRPr lang="en-US" b="1" i="0" dirty="0">
              <a:solidFill>
                <a:srgbClr val="0B0B0B"/>
              </a:solidFill>
              <a:effectLst/>
              <a:latin typeface="inherit"/>
            </a:endParaRPr>
          </a:p>
          <a:p>
            <a:pPr algn="l"/>
            <a:r>
              <a:rPr lang="en-US" b="1" i="0" dirty="0">
                <a:solidFill>
                  <a:srgbClr val="0B0B0B"/>
                </a:solidFill>
                <a:effectLst/>
                <a:latin typeface="Raleway" pitchFamily="2" charset="0"/>
              </a:rPr>
              <a:t>MODIS, AVHRR, and SPOT are regularly used to measure the increment/decrement in global forests since forests are the source of valuable materials such as paper, packaging, construction materials, etc.</a:t>
            </a:r>
          </a:p>
          <a:p>
            <a:pPr algn="l"/>
            <a:endParaRPr lang="en-US" b="1" i="0" dirty="0">
              <a:solidFill>
                <a:srgbClr val="0B0B0B"/>
              </a:solidFill>
              <a:effectLst/>
              <a:latin typeface="Raleway" pitchFamily="2" charset="0"/>
            </a:endParaRPr>
          </a:p>
          <a:p>
            <a:pPr algn="l"/>
            <a:r>
              <a:rPr lang="en-US" b="1" i="0" dirty="0">
                <a:solidFill>
                  <a:srgbClr val="0B0B0B"/>
                </a:solidFill>
                <a:effectLst/>
                <a:latin typeface="Raleway" pitchFamily="2" charset="0"/>
              </a:rPr>
              <a:t>8. Tax revenue agencies use satellite data in several countries including Greece, Athens, etc. They locate signs of wealth using this technology. Early in the year of 2013, there were 15000 swimming pools (unclaimed to steal taxes) in those countries.</a:t>
            </a:r>
          </a:p>
          <a:p>
            <a:pPr algn="l"/>
            <a:endParaRPr lang="en-US" b="1" i="0" dirty="0">
              <a:solidFill>
                <a:srgbClr val="0B0B0B"/>
              </a:solidFill>
              <a:effectLst/>
              <a:latin typeface="Raleway" pitchFamily="2" charset="0"/>
            </a:endParaRPr>
          </a:p>
          <a:p>
            <a:pPr algn="l"/>
            <a:r>
              <a:rPr lang="en-US" b="1" i="0" dirty="0">
                <a:solidFill>
                  <a:srgbClr val="0B0B0B"/>
                </a:solidFill>
                <a:effectLst/>
                <a:latin typeface="Raleway" pitchFamily="2" charset="0"/>
              </a:rPr>
              <a:t>9.Many insurance companies use Landsat’s red and infrared channels to figure out vegetation growth in particular land. This information can be used to verify seeded crops and fight against crop insurance fraud.</a:t>
            </a:r>
          </a:p>
        </p:txBody>
      </p:sp>
    </p:spTree>
    <p:extLst>
      <p:ext uri="{BB962C8B-B14F-4D97-AF65-F5344CB8AC3E}">
        <p14:creationId xmlns:p14="http://schemas.microsoft.com/office/powerpoint/2010/main" val="3804650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A81503-6F6A-5BC9-F1ED-FBBEBAD7684E}"/>
              </a:ext>
            </a:extLst>
          </p:cNvPr>
          <p:cNvSpPr txBox="1"/>
          <p:nvPr/>
        </p:nvSpPr>
        <p:spPr>
          <a:xfrm>
            <a:off x="1118937" y="613611"/>
            <a:ext cx="8028579" cy="2031325"/>
          </a:xfrm>
          <a:prstGeom prst="rect">
            <a:avLst/>
          </a:prstGeom>
          <a:noFill/>
        </p:spPr>
        <p:txBody>
          <a:bodyPr wrap="square">
            <a:spAutoFit/>
          </a:bodyPr>
          <a:lstStyle/>
          <a:p>
            <a:pPr algn="l"/>
            <a:endParaRPr lang="en-US" b="1" i="0" dirty="0">
              <a:solidFill>
                <a:srgbClr val="0B0B0B"/>
              </a:solidFill>
              <a:effectLst/>
              <a:latin typeface="inherit"/>
            </a:endParaRPr>
          </a:p>
          <a:p>
            <a:pPr algn="l"/>
            <a:r>
              <a:rPr lang="en-US" b="1" dirty="0">
                <a:solidFill>
                  <a:srgbClr val="0B0B0B"/>
                </a:solidFill>
                <a:latin typeface="Raleway" pitchFamily="2" charset="0"/>
              </a:rPr>
              <a:t>10. </a:t>
            </a:r>
            <a:r>
              <a:rPr lang="en-US" b="1" i="0" dirty="0">
                <a:solidFill>
                  <a:srgbClr val="0B0B0B"/>
                </a:solidFill>
                <a:effectLst/>
                <a:latin typeface="Raleway" pitchFamily="2" charset="0"/>
              </a:rPr>
              <a:t>Satellites such as CERES, MODIS, AMSRE, TRMM, and MOPITT has made it possible to observe climate changes from up above the skies. It is also possible to compare past climate situation with the current one.</a:t>
            </a:r>
          </a:p>
          <a:p>
            <a:pPr algn="l">
              <a:buFont typeface="+mj-lt"/>
              <a:buAutoNum type="arabicPeriod"/>
            </a:pPr>
            <a:endParaRPr lang="en-US" b="1" i="0" dirty="0">
              <a:solidFill>
                <a:srgbClr val="0B0B0B"/>
              </a:solidFill>
              <a:effectLst/>
              <a:latin typeface="Raleway" pitchFamily="2" charset="0"/>
            </a:endParaRPr>
          </a:p>
          <a:p>
            <a:pPr algn="l"/>
            <a:r>
              <a:rPr lang="en-US" b="1" i="0" dirty="0">
                <a:solidFill>
                  <a:srgbClr val="0B0B0B"/>
                </a:solidFill>
                <a:effectLst/>
                <a:latin typeface="Raleway" pitchFamily="2" charset="0"/>
              </a:rPr>
              <a:t>11.Landslides cause noticeable death and wealth loss around the globe. </a:t>
            </a:r>
          </a:p>
        </p:txBody>
      </p:sp>
    </p:spTree>
    <p:extLst>
      <p:ext uri="{BB962C8B-B14F-4D97-AF65-F5344CB8AC3E}">
        <p14:creationId xmlns:p14="http://schemas.microsoft.com/office/powerpoint/2010/main" val="3125498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7E3C5A-FE03-65F3-9CAF-A5F1A56D4729}"/>
              </a:ext>
            </a:extLst>
          </p:cNvPr>
          <p:cNvSpPr txBox="1"/>
          <p:nvPr/>
        </p:nvSpPr>
        <p:spPr>
          <a:xfrm>
            <a:off x="1361048" y="661182"/>
            <a:ext cx="7965831" cy="4801314"/>
          </a:xfrm>
          <a:prstGeom prst="rect">
            <a:avLst/>
          </a:prstGeom>
          <a:noFill/>
        </p:spPr>
        <p:txBody>
          <a:bodyPr wrap="square">
            <a:spAutoFit/>
          </a:bodyPr>
          <a:lstStyle/>
          <a:p>
            <a:pPr algn="l"/>
            <a:r>
              <a:rPr lang="en-US" b="1" i="0" dirty="0">
                <a:solidFill>
                  <a:srgbClr val="3E474C"/>
                </a:solidFill>
                <a:effectLst/>
                <a:latin typeface="Raleway" pitchFamily="2" charset="0"/>
              </a:rPr>
              <a:t>Application of remote sensing in agriculture?</a:t>
            </a:r>
          </a:p>
          <a:p>
            <a:pPr algn="l">
              <a:buFont typeface="+mj-lt"/>
              <a:buAutoNum type="arabicPeriod"/>
            </a:pPr>
            <a:r>
              <a:rPr lang="en-US" b="1" i="0" dirty="0">
                <a:solidFill>
                  <a:srgbClr val="0B0B0B"/>
                </a:solidFill>
                <a:effectLst/>
                <a:latin typeface="inherit"/>
              </a:rPr>
              <a:t>Identifying crop conditions</a:t>
            </a:r>
            <a:br>
              <a:rPr lang="en-US" b="1" i="0" dirty="0">
                <a:solidFill>
                  <a:srgbClr val="0B0B0B"/>
                </a:solidFill>
                <a:effectLst/>
                <a:latin typeface="inherit"/>
              </a:rPr>
            </a:br>
            <a:endParaRPr lang="en-US" b="1" i="0" dirty="0">
              <a:solidFill>
                <a:srgbClr val="0B0B0B"/>
              </a:solidFill>
              <a:effectLst/>
              <a:latin typeface="inherit"/>
            </a:endParaRPr>
          </a:p>
          <a:p>
            <a:pPr algn="l">
              <a:buFont typeface="+mj-lt"/>
              <a:buAutoNum type="arabicPeriod"/>
            </a:pPr>
            <a:r>
              <a:rPr lang="en-US" b="1" i="0" dirty="0">
                <a:solidFill>
                  <a:srgbClr val="0B0B0B"/>
                </a:solidFill>
                <a:effectLst/>
                <a:latin typeface="Raleway" pitchFamily="2" charset="0"/>
              </a:rPr>
              <a:t>Satellite imagery and normalized difference vegetation index(NDVI)technologies are used in order to monitor global food supplies. Healthy crops area reflect green where other areas reflect red or blue.</a:t>
            </a:r>
          </a:p>
          <a:p>
            <a:pPr algn="l">
              <a:buFont typeface="+mj-lt"/>
              <a:buAutoNum type="arabicPeriod"/>
            </a:pPr>
            <a:r>
              <a:rPr lang="en-US" b="1" i="0" dirty="0">
                <a:solidFill>
                  <a:srgbClr val="0B0B0B"/>
                </a:solidFill>
                <a:effectLst/>
                <a:latin typeface="inherit"/>
              </a:rPr>
              <a:t>Increasing precision in farming</a:t>
            </a:r>
            <a:br>
              <a:rPr lang="en-US" b="1" i="0" dirty="0">
                <a:solidFill>
                  <a:srgbClr val="0B0B0B"/>
                </a:solidFill>
                <a:effectLst/>
                <a:latin typeface="inherit"/>
              </a:rPr>
            </a:br>
            <a:endParaRPr lang="en-US" b="1" i="0" dirty="0">
              <a:solidFill>
                <a:srgbClr val="0B0B0B"/>
              </a:solidFill>
              <a:effectLst/>
              <a:latin typeface="inherit"/>
            </a:endParaRPr>
          </a:p>
          <a:p>
            <a:pPr algn="l">
              <a:buFont typeface="+mj-lt"/>
              <a:buAutoNum type="arabicPeriod"/>
            </a:pPr>
            <a:r>
              <a:rPr lang="en-US" b="1" i="0" dirty="0">
                <a:solidFill>
                  <a:srgbClr val="0B0B0B"/>
                </a:solidFill>
                <a:effectLst/>
                <a:latin typeface="Raleway" pitchFamily="2" charset="0"/>
              </a:rPr>
              <a:t>The health of crops can be measured using remote sensing applications so that almost 10 percent of fertilizer, money and time can be saved.</a:t>
            </a:r>
          </a:p>
          <a:p>
            <a:pPr algn="l">
              <a:buFont typeface="+mj-lt"/>
              <a:buAutoNum type="arabicPeriod"/>
            </a:pPr>
            <a:r>
              <a:rPr lang="en-US" b="1" i="0" dirty="0">
                <a:solidFill>
                  <a:srgbClr val="0B0B0B"/>
                </a:solidFill>
                <a:effectLst/>
                <a:latin typeface="inherit"/>
              </a:rPr>
              <a:t>Determining the soil moisture content</a:t>
            </a:r>
            <a:br>
              <a:rPr lang="en-US" b="1" i="0" dirty="0">
                <a:solidFill>
                  <a:srgbClr val="0B0B0B"/>
                </a:solidFill>
                <a:effectLst/>
                <a:latin typeface="inherit"/>
              </a:rPr>
            </a:br>
            <a:endParaRPr lang="en-US" b="1" i="0" dirty="0">
              <a:solidFill>
                <a:srgbClr val="0B0B0B"/>
              </a:solidFill>
              <a:effectLst/>
              <a:latin typeface="inherit"/>
            </a:endParaRPr>
          </a:p>
          <a:p>
            <a:pPr algn="l">
              <a:buFont typeface="+mj-lt"/>
              <a:buAutoNum type="arabicPeriod"/>
            </a:pPr>
            <a:r>
              <a:rPr lang="en-US" b="1" i="0" dirty="0">
                <a:solidFill>
                  <a:srgbClr val="0B0B0B"/>
                </a:solidFill>
                <a:effectLst/>
                <a:latin typeface="Raleway" pitchFamily="2" charset="0"/>
              </a:rPr>
              <a:t>Active and passive sensors of a satellite in space are used in order to determine soil moisture content. Many earth sciences such as water cycle, flood, and drought are based on the content of soil moisture.</a:t>
            </a:r>
          </a:p>
        </p:txBody>
      </p:sp>
    </p:spTree>
    <p:extLst>
      <p:ext uri="{BB962C8B-B14F-4D97-AF65-F5344CB8AC3E}">
        <p14:creationId xmlns:p14="http://schemas.microsoft.com/office/powerpoint/2010/main" val="1385821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BF36CB-4711-8257-1103-AE18FA2B4A1C}"/>
              </a:ext>
            </a:extLst>
          </p:cNvPr>
          <p:cNvSpPr txBox="1"/>
          <p:nvPr/>
        </p:nvSpPr>
        <p:spPr>
          <a:xfrm>
            <a:off x="794084" y="649705"/>
            <a:ext cx="8100769" cy="4524315"/>
          </a:xfrm>
          <a:prstGeom prst="rect">
            <a:avLst/>
          </a:prstGeom>
          <a:noFill/>
        </p:spPr>
        <p:txBody>
          <a:bodyPr wrap="square">
            <a:spAutoFit/>
          </a:bodyPr>
          <a:lstStyle/>
          <a:p>
            <a:pPr algn="l"/>
            <a:r>
              <a:rPr lang="en-US" b="1" i="0" dirty="0">
                <a:solidFill>
                  <a:srgbClr val="0B0B0B"/>
                </a:solidFill>
                <a:effectLst/>
                <a:latin typeface="Raleway" pitchFamily="2" charset="0"/>
              </a:rPr>
              <a:t>7.Remote Sensing is used to predicting crop production and yield over a given field and determine how much of the crop will be harvested under the specific conditions. The researcher can predict the crop quantity that will be produced in given farmland over a given period of time.</a:t>
            </a:r>
          </a:p>
          <a:p>
            <a:pPr algn="l"/>
            <a:endParaRPr lang="en-US" b="1" i="0" dirty="0">
              <a:solidFill>
                <a:srgbClr val="0B0B0B"/>
              </a:solidFill>
              <a:effectLst/>
              <a:latin typeface="Raleway" pitchFamily="2" charset="0"/>
            </a:endParaRPr>
          </a:p>
          <a:p>
            <a:pPr algn="l"/>
            <a:r>
              <a:rPr lang="en-US" b="1" i="0" dirty="0">
                <a:solidFill>
                  <a:srgbClr val="0B0B0B"/>
                </a:solidFill>
                <a:effectLst/>
                <a:latin typeface="Raleway" pitchFamily="2" charset="0"/>
              </a:rPr>
              <a:t>8.In the event of crop damage or crop progress, remote sensing technology can be used to penetrate the farmland and determine exactly how much of a given crop has been damaged or under stress and the progress of the remaining crop in the farm.</a:t>
            </a:r>
          </a:p>
          <a:p>
            <a:pPr algn="l"/>
            <a:endParaRPr lang="en-US" b="1" i="0" dirty="0">
              <a:solidFill>
                <a:srgbClr val="0B0B0B"/>
              </a:solidFill>
              <a:effectLst/>
              <a:latin typeface="Raleway" pitchFamily="2" charset="0"/>
            </a:endParaRPr>
          </a:p>
          <a:p>
            <a:pPr algn="l"/>
            <a:r>
              <a:rPr lang="en-US" b="1" i="0" dirty="0">
                <a:solidFill>
                  <a:srgbClr val="0B0B0B"/>
                </a:solidFill>
                <a:effectLst/>
                <a:latin typeface="Raleway" pitchFamily="2" charset="0"/>
              </a:rPr>
              <a:t>9.The crop can also be identified using remote sensing technology especially in cases where the crop under observation is mysterious or shows some mysterious characteristics. The data of the crop is collected and taken to the labs where various aspects of the crop including the crop culture are studied.</a:t>
            </a:r>
          </a:p>
        </p:txBody>
      </p:sp>
    </p:spTree>
    <p:extLst>
      <p:ext uri="{BB962C8B-B14F-4D97-AF65-F5344CB8AC3E}">
        <p14:creationId xmlns:p14="http://schemas.microsoft.com/office/powerpoint/2010/main" val="3083124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967504-C3EC-953C-33CD-FA0581935BA1}"/>
              </a:ext>
            </a:extLst>
          </p:cNvPr>
          <p:cNvSpPr txBox="1"/>
          <p:nvPr/>
        </p:nvSpPr>
        <p:spPr>
          <a:xfrm>
            <a:off x="1124306" y="197346"/>
            <a:ext cx="8528538" cy="5078313"/>
          </a:xfrm>
          <a:prstGeom prst="rect">
            <a:avLst/>
          </a:prstGeom>
          <a:noFill/>
        </p:spPr>
        <p:txBody>
          <a:bodyPr wrap="square">
            <a:spAutoFit/>
          </a:bodyPr>
          <a:lstStyle/>
          <a:p>
            <a:pPr algn="l"/>
            <a:r>
              <a:rPr lang="en-US" b="1" i="0" dirty="0">
                <a:solidFill>
                  <a:srgbClr val="0B0B0B"/>
                </a:solidFill>
                <a:effectLst/>
                <a:latin typeface="Raleway" pitchFamily="2" charset="0"/>
              </a:rPr>
              <a:t>10.Remote sensing technology plays an important role in the assessment of the crop health condition and the extent to which the crop has withstood stress. This data can be then used to determine the quality of the crop.</a:t>
            </a:r>
          </a:p>
          <a:p>
            <a:pPr algn="l"/>
            <a:endParaRPr lang="en-US" b="1" i="0" dirty="0">
              <a:solidFill>
                <a:srgbClr val="0B0B0B"/>
              </a:solidFill>
              <a:effectLst/>
              <a:latin typeface="Raleway" pitchFamily="2" charset="0"/>
            </a:endParaRPr>
          </a:p>
          <a:p>
            <a:pPr algn="l"/>
            <a:r>
              <a:rPr lang="en-US" b="1" i="0" dirty="0">
                <a:solidFill>
                  <a:srgbClr val="0B0B0B"/>
                </a:solidFill>
                <a:effectLst/>
                <a:latin typeface="Raleway" pitchFamily="2" charset="0"/>
              </a:rPr>
              <a:t>11. Remote sensing technology is used to monitor the weather patterns including the drought patterns over a given area. The information is used to forecast the rainfall patterns of an area and also tell the time difference between the current and the next rainfall which can be helpful to keep track of the drought.</a:t>
            </a:r>
          </a:p>
          <a:p>
            <a:pPr algn="l"/>
            <a:endParaRPr lang="en-US" b="1" i="0" dirty="0">
              <a:solidFill>
                <a:srgbClr val="0B0B0B"/>
              </a:solidFill>
              <a:effectLst/>
              <a:latin typeface="Raleway" pitchFamily="2" charset="0"/>
            </a:endParaRPr>
          </a:p>
          <a:p>
            <a:pPr algn="l"/>
            <a:r>
              <a:rPr lang="en-US" b="1" i="0" dirty="0">
                <a:solidFill>
                  <a:srgbClr val="0B0B0B"/>
                </a:solidFill>
                <a:effectLst/>
                <a:latin typeface="Raleway" pitchFamily="2" charset="0"/>
              </a:rPr>
              <a:t>12.Apart from determining the soil moisture content, remote sensing also plays an important role in the estimation of the water content in the field crops.</a:t>
            </a:r>
          </a:p>
          <a:p>
            <a:pPr algn="l"/>
            <a:endParaRPr lang="en-US" b="1" i="0" dirty="0">
              <a:solidFill>
                <a:srgbClr val="0B0B0B"/>
              </a:solidFill>
              <a:effectLst/>
              <a:latin typeface="Raleway" pitchFamily="2" charset="0"/>
            </a:endParaRPr>
          </a:p>
          <a:p>
            <a:pPr algn="l"/>
            <a:r>
              <a:rPr lang="en-US" b="1" i="0" dirty="0">
                <a:solidFill>
                  <a:srgbClr val="0B0B0B"/>
                </a:solidFill>
                <a:effectLst/>
                <a:latin typeface="Raleway" pitchFamily="2" charset="0"/>
              </a:rPr>
              <a:t>13.Health analysis of a crop can be also determined which helps in determining the overall crop yield.</a:t>
            </a:r>
          </a:p>
          <a:p>
            <a:br>
              <a:rPr lang="en-US" b="1" i="0" dirty="0">
                <a:solidFill>
                  <a:srgbClr val="3E474C"/>
                </a:solidFill>
                <a:effectLst/>
                <a:latin typeface="Raleway" pitchFamily="2" charset="0"/>
              </a:rPr>
            </a:br>
            <a:endParaRPr lang="en-IN" b="1" dirty="0"/>
          </a:p>
        </p:txBody>
      </p:sp>
    </p:spTree>
    <p:extLst>
      <p:ext uri="{BB962C8B-B14F-4D97-AF65-F5344CB8AC3E}">
        <p14:creationId xmlns:p14="http://schemas.microsoft.com/office/powerpoint/2010/main" val="168026376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37</TotalTime>
  <Words>891</Words>
  <Application>Microsoft Office PowerPoint</Application>
  <PresentationFormat>Widescreen</PresentationFormat>
  <Paragraphs>55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Gill Sans MT</vt:lpstr>
      <vt:lpstr>inherit</vt:lpstr>
      <vt:lpstr>Raleway</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VIMMI</dc:creator>
  <cp:lastModifiedBy>VIMMI</cp:lastModifiedBy>
  <cp:revision>10</cp:revision>
  <dcterms:created xsi:type="dcterms:W3CDTF">2022-07-08T07:26:58Z</dcterms:created>
  <dcterms:modified xsi:type="dcterms:W3CDTF">2022-07-18T07:20:06Z</dcterms:modified>
</cp:coreProperties>
</file>